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8.wmf"/><Relationship Id="rId16" Type="http://schemas.openxmlformats.org/officeDocument/2006/relationships/image" Target="../media/image22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5" Type="http://schemas.openxmlformats.org/officeDocument/2006/relationships/image" Target="../media/image2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D1FFFE-6D95-4EBE-BE45-75BF59F8E000}" type="datetimeFigureOut">
              <a:rPr lang="zh-CN" altLang="en-US" smtClean="0"/>
              <a:t>2019/3/10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196535-3F87-4579-9DF2-6B769C4817D7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oleObject" Target="../embeddings/oleObject16.bin"/><Relationship Id="rId18" Type="http://schemas.openxmlformats.org/officeDocument/2006/relationships/oleObject" Target="../embeddings/oleObject21.bin"/><Relationship Id="rId3" Type="http://schemas.openxmlformats.org/officeDocument/2006/relationships/oleObject" Target="../embeddings/oleObject6.bin"/><Relationship Id="rId21" Type="http://schemas.openxmlformats.org/officeDocument/2006/relationships/oleObject" Target="../embeddings/oleObject24.bin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5.bin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.bin"/><Relationship Id="rId20" Type="http://schemas.openxmlformats.org/officeDocument/2006/relationships/oleObject" Target="../embeddings/oleObject23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8.bin"/><Relationship Id="rId10" Type="http://schemas.openxmlformats.org/officeDocument/2006/relationships/oleObject" Target="../embeddings/oleObject13.bin"/><Relationship Id="rId19" Type="http://schemas.openxmlformats.org/officeDocument/2006/relationships/oleObject" Target="../embeddings/oleObject22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Relationship Id="rId14" Type="http://schemas.openxmlformats.org/officeDocument/2006/relationships/oleObject" Target="../embeddings/oleObject17.bin"/><Relationship Id="rId22" Type="http://schemas.openxmlformats.org/officeDocument/2006/relationships/oleObject" Target="../embeddings/oleObject2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8.bin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3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Relationship Id="rId9" Type="http://schemas.openxmlformats.org/officeDocument/2006/relationships/oleObject" Target="../embeddings/oleObject4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4040076" y="2039779"/>
            <a:ext cx="4344972" cy="492443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 sz="3200" i="0" dirty="0" smtClean="0">
                <a:latin typeface="隶书" pitchFamily="49" charset="-122"/>
                <a:ea typeface="隶书" pitchFamily="49" charset="-122"/>
              </a:rPr>
              <a:t>第一章 质点运动学小结</a:t>
            </a:r>
            <a:endParaRPr lang="zh-CN" altLang="en-US" sz="3200" i="0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357158" y="642918"/>
            <a:ext cx="4134465" cy="52322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2800" b="1" i="0" dirty="0">
                <a:latin typeface="Times New Roman" pitchFamily="18" charset="0"/>
              </a:rPr>
              <a:t>1. </a:t>
            </a:r>
            <a:r>
              <a:rPr lang="zh-CN" altLang="en-US" sz="2800" b="1" i="0" dirty="0">
                <a:latin typeface="Times New Roman" pitchFamily="18" charset="0"/>
              </a:rPr>
              <a:t>描述质点运动的物理量</a:t>
            </a:r>
          </a:p>
        </p:txBody>
      </p:sp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703233" y="1171216"/>
            <a:ext cx="7920037" cy="652486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2800" i="0" dirty="0">
                <a:latin typeface="Times New Roman" pitchFamily="18" charset="0"/>
              </a:rPr>
              <a:t>(1)</a:t>
            </a:r>
            <a:r>
              <a:rPr lang="en-US" altLang="zh-CN" sz="2800" b="0" i="0" dirty="0">
                <a:latin typeface="Times New Roman" pitchFamily="18" charset="0"/>
              </a:rPr>
              <a:t> 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itchFamily="18" charset="0"/>
              </a:rPr>
              <a:t>位矢</a:t>
            </a:r>
            <a:r>
              <a:rPr lang="zh-CN" altLang="en-US" sz="2800" i="0" dirty="0">
                <a:latin typeface="Times New Roman" pitchFamily="18" charset="0"/>
              </a:rPr>
              <a:t>：</a:t>
            </a:r>
            <a:r>
              <a:rPr lang="zh-CN" altLang="en-US" sz="2400" i="0" dirty="0">
                <a:latin typeface="Times New Roman" pitchFamily="18" charset="0"/>
              </a:rPr>
              <a:t>从坐标原点引向质点所在位置的有向线段。</a:t>
            </a:r>
          </a:p>
        </p:txBody>
      </p:sp>
      <p:graphicFrame>
        <p:nvGraphicFramePr>
          <p:cNvPr id="147465" name="Object 9"/>
          <p:cNvGraphicFramePr>
            <a:graphicFrameLocks noChangeAspect="1"/>
          </p:cNvGraphicFramePr>
          <p:nvPr/>
        </p:nvGraphicFramePr>
        <p:xfrm>
          <a:off x="4602133" y="1853852"/>
          <a:ext cx="2438400" cy="469900"/>
        </p:xfrm>
        <a:graphic>
          <a:graphicData uri="http://schemas.openxmlformats.org/presentationml/2006/ole">
            <p:oleObj spid="_x0000_s1026" name="公式" r:id="rId3" imgW="2438280" imgH="469800" progId="Equation.3">
              <p:embed/>
            </p:oleObj>
          </a:graphicData>
        </a:graphic>
      </p:graphicFrame>
      <p:sp>
        <p:nvSpPr>
          <p:cNvPr id="147470" name="Rectangle 14"/>
          <p:cNvSpPr>
            <a:spLocks noChangeArrowheads="1"/>
          </p:cNvSpPr>
          <p:nvPr/>
        </p:nvSpPr>
        <p:spPr bwMode="auto">
          <a:xfrm>
            <a:off x="19020" y="2576165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7478" name="Rectangle 22"/>
          <p:cNvSpPr>
            <a:spLocks noChangeArrowheads="1"/>
          </p:cNvSpPr>
          <p:nvPr/>
        </p:nvSpPr>
        <p:spPr bwMode="auto">
          <a:xfrm>
            <a:off x="2071658" y="1706997"/>
            <a:ext cx="5832475" cy="652486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i="0" dirty="0">
                <a:latin typeface="Times New Roman" pitchFamily="18" charset="0"/>
              </a:rPr>
              <a:t>在直角坐标</a:t>
            </a:r>
            <a:r>
              <a:rPr lang="zh-CN" altLang="en-US" i="0" dirty="0">
                <a:latin typeface="Times New Roman" pitchFamily="18" charset="0"/>
              </a:rPr>
              <a:t>系中</a:t>
            </a:r>
            <a:r>
              <a:rPr lang="zh-CN" altLang="en-US" dirty="0">
                <a:latin typeface="Times New Roman" pitchFamily="18" charset="0"/>
              </a:rPr>
              <a:t> </a:t>
            </a:r>
            <a:r>
              <a:rPr lang="zh-CN" altLang="en-US" i="0" dirty="0">
                <a:latin typeface="Times New Roman" pitchFamily="18" charset="0"/>
              </a:rPr>
              <a:t>  </a:t>
            </a:r>
          </a:p>
        </p:txBody>
      </p:sp>
      <p:sp>
        <p:nvSpPr>
          <p:cNvPr id="147479" name="Text Box 23"/>
          <p:cNvSpPr txBox="1">
            <a:spLocks noChangeArrowheads="1"/>
          </p:cNvSpPr>
          <p:nvPr/>
        </p:nvSpPr>
        <p:spPr bwMode="auto">
          <a:xfrm>
            <a:off x="804806" y="3147666"/>
            <a:ext cx="2519362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/>
            <a:r>
              <a:rPr lang="zh-CN" altLang="en-US" sz="2400" b="1" i="0" dirty="0"/>
              <a:t>在直角坐标系中</a:t>
            </a:r>
          </a:p>
        </p:txBody>
      </p:sp>
      <p:graphicFrame>
        <p:nvGraphicFramePr>
          <p:cNvPr id="147480" name="Object 24"/>
          <p:cNvGraphicFramePr>
            <a:graphicFrameLocks noChangeAspect="1"/>
          </p:cNvGraphicFramePr>
          <p:nvPr/>
        </p:nvGraphicFramePr>
        <p:xfrm>
          <a:off x="3513108" y="3171477"/>
          <a:ext cx="3670300" cy="409575"/>
        </p:xfrm>
        <a:graphic>
          <a:graphicData uri="http://schemas.openxmlformats.org/presentationml/2006/ole">
            <p:oleObj spid="_x0000_s1027" name="公式" r:id="rId4" imgW="4089240" imgH="457200" progId="Equation.3">
              <p:embed/>
            </p:oleObj>
          </a:graphicData>
        </a:graphic>
      </p:graphicFrame>
      <p:graphicFrame>
        <p:nvGraphicFramePr>
          <p:cNvPr id="147481" name="Object 25"/>
          <p:cNvGraphicFramePr>
            <a:graphicFrameLocks noChangeAspect="1"/>
          </p:cNvGraphicFramePr>
          <p:nvPr/>
        </p:nvGraphicFramePr>
        <p:xfrm>
          <a:off x="3805202" y="3576294"/>
          <a:ext cx="1371600" cy="1519238"/>
        </p:xfrm>
        <a:graphic>
          <a:graphicData uri="http://schemas.openxmlformats.org/presentationml/2006/ole">
            <p:oleObj spid="_x0000_s1028" name="公式" r:id="rId5" imgW="1155600" imgH="1320480" progId="Equation.3">
              <p:embed/>
            </p:oleObj>
          </a:graphicData>
        </a:graphic>
      </p:graphicFrame>
      <p:graphicFrame>
        <p:nvGraphicFramePr>
          <p:cNvPr id="147482" name="Object 26"/>
          <p:cNvGraphicFramePr>
            <a:graphicFrameLocks noChangeAspect="1"/>
          </p:cNvGraphicFramePr>
          <p:nvPr/>
        </p:nvGraphicFramePr>
        <p:xfrm>
          <a:off x="3376574" y="5076492"/>
          <a:ext cx="1278523" cy="479446"/>
        </p:xfrm>
        <a:graphic>
          <a:graphicData uri="http://schemas.openxmlformats.org/presentationml/2006/ole">
            <p:oleObj spid="_x0000_s1029" name="公式" r:id="rId6" imgW="914400" imgH="342720" progId="Equation.3">
              <p:embed/>
            </p:oleObj>
          </a:graphicData>
        </a:graphic>
      </p:graphicFrame>
      <p:sp>
        <p:nvSpPr>
          <p:cNvPr id="147483" name="Rectangle 27"/>
          <p:cNvSpPr>
            <a:spLocks noChangeArrowheads="1"/>
          </p:cNvSpPr>
          <p:nvPr/>
        </p:nvSpPr>
        <p:spPr bwMode="auto">
          <a:xfrm>
            <a:off x="703233" y="2501552"/>
            <a:ext cx="8064500" cy="52322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0" dirty="0">
                <a:latin typeface="Times New Roman" pitchFamily="18" charset="0"/>
              </a:rPr>
              <a:t>(2) 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itchFamily="18" charset="0"/>
              </a:rPr>
              <a:t>运动方程</a:t>
            </a:r>
          </a:p>
        </p:txBody>
      </p:sp>
      <p:sp>
        <p:nvSpPr>
          <p:cNvPr id="147484" name="Rectangle 28"/>
          <p:cNvSpPr>
            <a:spLocks noChangeArrowheads="1"/>
          </p:cNvSpPr>
          <p:nvPr/>
        </p:nvSpPr>
        <p:spPr bwMode="auto">
          <a:xfrm>
            <a:off x="1090558" y="5147930"/>
            <a:ext cx="2108269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i="0" dirty="0"/>
              <a:t>在自然坐标中 </a:t>
            </a:r>
          </a:p>
        </p:txBody>
      </p:sp>
      <p:sp>
        <p:nvSpPr>
          <p:cNvPr id="147485" name="Rectangle 29"/>
          <p:cNvSpPr>
            <a:spLocks noChangeArrowheads="1"/>
          </p:cNvSpPr>
          <p:nvPr/>
        </p:nvSpPr>
        <p:spPr bwMode="auto">
          <a:xfrm>
            <a:off x="447616" y="3933484"/>
            <a:ext cx="3262432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i="0" dirty="0"/>
              <a:t>直角坐标系中分量表示</a:t>
            </a:r>
          </a:p>
        </p:txBody>
      </p:sp>
      <p:grpSp>
        <p:nvGrpSpPr>
          <p:cNvPr id="15" name="Group 21"/>
          <p:cNvGrpSpPr>
            <a:grpSpLocks/>
          </p:cNvGrpSpPr>
          <p:nvPr/>
        </p:nvGrpSpPr>
        <p:grpSpPr bwMode="auto">
          <a:xfrm>
            <a:off x="714348" y="5643578"/>
            <a:ext cx="5351462" cy="631825"/>
            <a:chOff x="96" y="2160"/>
            <a:chExt cx="3371" cy="398"/>
          </a:xfrm>
        </p:grpSpPr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96" y="2208"/>
              <a:ext cx="187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Char char="Ø"/>
              </a:pPr>
              <a:r>
                <a:rPr kumimoji="1" lang="en-US" altLang="zh-CN" sz="2800" b="1" dirty="0">
                  <a:latin typeface="宋体" pitchFamily="2" charset="-122"/>
                </a:rPr>
                <a:t>  </a:t>
              </a:r>
              <a:r>
                <a:rPr kumimoji="1" lang="zh-CN" altLang="en-US" sz="2800" b="1" dirty="0">
                  <a:latin typeface="宋体" pitchFamily="2" charset="-122"/>
                </a:rPr>
                <a:t>轨迹方程</a:t>
              </a:r>
            </a:p>
          </p:txBody>
        </p:sp>
        <p:graphicFrame>
          <p:nvGraphicFramePr>
            <p:cNvPr id="17" name="Object 23"/>
            <p:cNvGraphicFramePr>
              <a:graphicFrameLocks noChangeAspect="1"/>
            </p:cNvGraphicFramePr>
            <p:nvPr/>
          </p:nvGraphicFramePr>
          <p:xfrm>
            <a:off x="2112" y="2160"/>
            <a:ext cx="1355" cy="398"/>
          </p:xfrm>
          <a:graphic>
            <a:graphicData uri="http://schemas.openxmlformats.org/presentationml/2006/ole">
              <p:oleObj spid="_x0000_s1030" name="公式" r:id="rId7" imgW="825480" imgH="215640" progId="Equation.3">
                <p:embed/>
              </p:oleObj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1" grpId="0"/>
      <p:bldP spid="147462" grpId="0"/>
      <p:bldP spid="147478" grpId="0"/>
      <p:bldP spid="147479" grpId="0"/>
      <p:bldP spid="147483" grpId="0"/>
      <p:bldP spid="147484" grpId="0"/>
      <p:bldP spid="1474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612775" y="473075"/>
            <a:ext cx="7921625" cy="52322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0" dirty="0">
                <a:latin typeface="Times New Roman" pitchFamily="18" charset="0"/>
              </a:rPr>
              <a:t>(3)</a:t>
            </a:r>
            <a:r>
              <a:rPr lang="zh-CN" altLang="en-US" sz="2400" b="1" i="0" dirty="0">
                <a:solidFill>
                  <a:srgbClr val="FF0000"/>
                </a:solidFill>
                <a:latin typeface="Times New Roman" pitchFamily="18" charset="0"/>
              </a:rPr>
              <a:t>位移</a:t>
            </a:r>
            <a:r>
              <a:rPr lang="zh-CN" altLang="en-US" sz="2400" i="0" dirty="0">
                <a:latin typeface="Times New Roman" pitchFamily="18" charset="0"/>
              </a:rPr>
              <a:t>：由质点的初始位置指向末位置的矢量。</a:t>
            </a:r>
            <a:endParaRPr lang="zh-CN" altLang="en-US" sz="2400" dirty="0">
              <a:latin typeface="Times New Roman" pitchFamily="18" charset="0"/>
            </a:endParaRPr>
          </a:p>
        </p:txBody>
      </p:sp>
      <p:graphicFrame>
        <p:nvGraphicFramePr>
          <p:cNvPr id="148486" name="Object 6"/>
          <p:cNvGraphicFramePr>
            <a:graphicFrameLocks noChangeAspect="1"/>
          </p:cNvGraphicFramePr>
          <p:nvPr/>
        </p:nvGraphicFramePr>
        <p:xfrm>
          <a:off x="2987675" y="1087438"/>
          <a:ext cx="2760663" cy="377825"/>
        </p:xfrm>
        <a:graphic>
          <a:graphicData uri="http://schemas.openxmlformats.org/presentationml/2006/ole">
            <p:oleObj spid="_x0000_s2050" name="公式" r:id="rId3" imgW="3060360" imgH="419040" progId="Equation.3">
              <p:embed/>
            </p:oleObj>
          </a:graphicData>
        </a:graphic>
      </p:graphicFrame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1142976" y="1571612"/>
            <a:ext cx="2339102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i="0" dirty="0">
                <a:latin typeface="Times New Roman" pitchFamily="18" charset="0"/>
              </a:rPr>
              <a:t>在直角坐标系中</a:t>
            </a:r>
          </a:p>
        </p:txBody>
      </p:sp>
      <p:graphicFrame>
        <p:nvGraphicFramePr>
          <p:cNvPr id="148490" name="Object 10"/>
          <p:cNvGraphicFramePr>
            <a:graphicFrameLocks noChangeAspect="1"/>
          </p:cNvGraphicFramePr>
          <p:nvPr/>
        </p:nvGraphicFramePr>
        <p:xfrm>
          <a:off x="3571868" y="1714488"/>
          <a:ext cx="2951162" cy="409575"/>
        </p:xfrm>
        <a:graphic>
          <a:graphicData uri="http://schemas.openxmlformats.org/presentationml/2006/ole">
            <p:oleObj spid="_x0000_s2051" name="公式" r:id="rId4" imgW="3288960" imgH="457200" progId="Equation.3">
              <p:embed/>
            </p:oleObj>
          </a:graphicData>
        </a:graphic>
      </p:graphicFrame>
      <p:sp>
        <p:nvSpPr>
          <p:cNvPr id="148491" name="Text Box 11"/>
          <p:cNvSpPr txBox="1">
            <a:spLocks noChangeArrowheads="1"/>
          </p:cNvSpPr>
          <p:nvPr/>
        </p:nvSpPr>
        <p:spPr bwMode="auto">
          <a:xfrm>
            <a:off x="642910" y="2428868"/>
            <a:ext cx="7416800" cy="892552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marL="1260475" indent="-1260475" algn="l">
              <a:spcBef>
                <a:spcPct val="50000"/>
              </a:spcBef>
            </a:pPr>
            <a:r>
              <a:rPr lang="en-US" altLang="zh-CN" sz="2800" i="0" dirty="0">
                <a:latin typeface="Times New Roman" pitchFamily="18" charset="0"/>
              </a:rPr>
              <a:t>(4)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itchFamily="18" charset="0"/>
              </a:rPr>
              <a:t>路程</a:t>
            </a:r>
            <a:r>
              <a:rPr lang="zh-CN" altLang="en-US" sz="2800" i="0" dirty="0">
                <a:latin typeface="Times New Roman" pitchFamily="18" charset="0"/>
              </a:rPr>
              <a:t>：</a:t>
            </a:r>
            <a:r>
              <a:rPr lang="zh-CN" altLang="en-US" sz="2400" i="0" dirty="0">
                <a:latin typeface="Times New Roman" pitchFamily="18" charset="0"/>
              </a:rPr>
              <a:t>物体运动时沿轨迹实际通过的路径长度称为路程，用</a:t>
            </a:r>
            <a:r>
              <a:rPr lang="en-US" altLang="zh-CN" sz="2400" dirty="0">
                <a:latin typeface="Times New Roman" pitchFamily="18" charset="0"/>
              </a:rPr>
              <a:t>s </a:t>
            </a:r>
            <a:r>
              <a:rPr lang="zh-CN" altLang="en-US" sz="2400" i="0" dirty="0">
                <a:latin typeface="Times New Roman" pitchFamily="18" charset="0"/>
              </a:rPr>
              <a:t>表示</a:t>
            </a:r>
            <a:r>
              <a:rPr lang="en-US" altLang="zh-CN" sz="2400" i="0" dirty="0">
                <a:latin typeface="Times New Roman" pitchFamily="18" charset="0"/>
              </a:rPr>
              <a:t>.</a:t>
            </a:r>
          </a:p>
        </p:txBody>
      </p:sp>
      <p:sp>
        <p:nvSpPr>
          <p:cNvPr id="148493" name="Rectangle 13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8498" name="Rectangle 1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8502" name="Rectangle 2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8511" name="Rectangle 31"/>
          <p:cNvSpPr>
            <a:spLocks noChangeArrowheads="1"/>
          </p:cNvSpPr>
          <p:nvPr/>
        </p:nvSpPr>
        <p:spPr bwMode="auto">
          <a:xfrm>
            <a:off x="5357818" y="3071810"/>
            <a:ext cx="473206" cy="369332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i="0" dirty="0">
                <a:latin typeface="Times New Roman" pitchFamily="18" charset="0"/>
              </a:rPr>
              <a:t>但 </a:t>
            </a:r>
          </a:p>
        </p:txBody>
      </p:sp>
      <p:grpSp>
        <p:nvGrpSpPr>
          <p:cNvPr id="23" name="Group 10"/>
          <p:cNvGrpSpPr>
            <a:grpSpLocks/>
          </p:cNvGrpSpPr>
          <p:nvPr/>
        </p:nvGrpSpPr>
        <p:grpSpPr bwMode="auto">
          <a:xfrm>
            <a:off x="214313" y="3714750"/>
            <a:ext cx="4479925" cy="730250"/>
            <a:chOff x="3216" y="2163"/>
            <a:chExt cx="2822" cy="460"/>
          </a:xfrm>
        </p:grpSpPr>
        <p:sp>
          <p:nvSpPr>
            <p:cNvPr id="24" name="Text Box 11"/>
            <p:cNvSpPr txBox="1">
              <a:spLocks noChangeArrowheads="1"/>
            </p:cNvSpPr>
            <p:nvPr/>
          </p:nvSpPr>
          <p:spPr bwMode="auto">
            <a:xfrm>
              <a:off x="3216" y="2256"/>
              <a:ext cx="182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CC0000"/>
                  </a:solidFill>
                  <a:latin typeface="Times New Roman" pitchFamily="18" charset="0"/>
                </a:rPr>
                <a:t>注意</a:t>
              </a:r>
              <a:r>
                <a:rPr lang="en-US" altLang="zh-CN" sz="2800" b="1">
                  <a:solidFill>
                    <a:srgbClr val="1C1C1C"/>
                  </a:solidFill>
                  <a:latin typeface="Times New Roman" pitchFamily="18" charset="0"/>
                </a:rPr>
                <a:t>:  </a:t>
              </a:r>
              <a:r>
                <a:rPr lang="zh-CN" altLang="en-US" sz="2800" b="1">
                  <a:solidFill>
                    <a:srgbClr val="1C1C1C"/>
                  </a:solidFill>
                  <a:latin typeface="Times New Roman" pitchFamily="18" charset="0"/>
                </a:rPr>
                <a:t>一般</a:t>
              </a:r>
            </a:p>
          </p:txBody>
        </p:sp>
        <p:graphicFrame>
          <p:nvGraphicFramePr>
            <p:cNvPr id="25" name="Object 12"/>
            <p:cNvGraphicFramePr>
              <a:graphicFrameLocks noChangeAspect="1"/>
            </p:cNvGraphicFramePr>
            <p:nvPr/>
          </p:nvGraphicFramePr>
          <p:xfrm>
            <a:off x="4431" y="2163"/>
            <a:ext cx="1607" cy="460"/>
          </p:xfrm>
          <a:graphic>
            <a:graphicData uri="http://schemas.openxmlformats.org/presentationml/2006/ole">
              <p:oleObj spid="_x0000_s2059" name="公式" r:id="rId5" imgW="888840" imgH="253800" progId="Equation.3">
                <p:embed/>
              </p:oleObj>
            </a:graphicData>
          </a:graphic>
        </p:graphicFrame>
      </p:grpSp>
      <p:grpSp>
        <p:nvGrpSpPr>
          <p:cNvPr id="26" name="Group 81"/>
          <p:cNvGrpSpPr>
            <a:grpSpLocks/>
          </p:cNvGrpSpPr>
          <p:nvPr/>
        </p:nvGrpSpPr>
        <p:grpSpPr bwMode="auto">
          <a:xfrm>
            <a:off x="1460500" y="4686300"/>
            <a:ext cx="2781300" cy="1817688"/>
            <a:chOff x="816" y="432"/>
            <a:chExt cx="1840" cy="1334"/>
          </a:xfrm>
        </p:grpSpPr>
        <p:grpSp>
          <p:nvGrpSpPr>
            <p:cNvPr id="27" name="Group 82"/>
            <p:cNvGrpSpPr>
              <a:grpSpLocks/>
            </p:cNvGrpSpPr>
            <p:nvPr/>
          </p:nvGrpSpPr>
          <p:grpSpPr bwMode="auto">
            <a:xfrm>
              <a:off x="816" y="432"/>
              <a:ext cx="1840" cy="1296"/>
              <a:chOff x="816" y="432"/>
              <a:chExt cx="1840" cy="1296"/>
            </a:xfrm>
          </p:grpSpPr>
          <p:sp>
            <p:nvSpPr>
              <p:cNvPr id="31" name="Line 83"/>
              <p:cNvSpPr>
                <a:spLocks noChangeShapeType="1"/>
              </p:cNvSpPr>
              <p:nvPr/>
            </p:nvSpPr>
            <p:spPr bwMode="auto">
              <a:xfrm>
                <a:off x="1254" y="1328"/>
                <a:ext cx="140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Line 84"/>
              <p:cNvSpPr>
                <a:spLocks noChangeShapeType="1"/>
              </p:cNvSpPr>
              <p:nvPr/>
            </p:nvSpPr>
            <p:spPr bwMode="auto">
              <a:xfrm flipH="1">
                <a:off x="816" y="1321"/>
                <a:ext cx="439" cy="4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Line 85"/>
              <p:cNvSpPr>
                <a:spLocks noChangeShapeType="1"/>
              </p:cNvSpPr>
              <p:nvPr/>
            </p:nvSpPr>
            <p:spPr bwMode="auto">
              <a:xfrm flipV="1">
                <a:off x="1251" y="432"/>
                <a:ext cx="0" cy="88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aphicFrame>
          <p:nvGraphicFramePr>
            <p:cNvPr id="28" name="Object 25"/>
            <p:cNvGraphicFramePr>
              <a:graphicFrameLocks noChangeAspect="1"/>
            </p:cNvGraphicFramePr>
            <p:nvPr/>
          </p:nvGraphicFramePr>
          <p:xfrm>
            <a:off x="912" y="1632"/>
            <a:ext cx="144" cy="134"/>
          </p:xfrm>
          <a:graphic>
            <a:graphicData uri="http://schemas.openxmlformats.org/presentationml/2006/ole">
              <p:oleObj spid="_x0000_s2060" name="Equation" r:id="rId6" imgW="177480" imgH="164880" progId="Equation.3">
                <p:embed/>
              </p:oleObj>
            </a:graphicData>
          </a:graphic>
        </p:graphicFrame>
        <p:graphicFrame>
          <p:nvGraphicFramePr>
            <p:cNvPr id="29" name="Object 26"/>
            <p:cNvGraphicFramePr>
              <a:graphicFrameLocks noChangeAspect="1"/>
            </p:cNvGraphicFramePr>
            <p:nvPr/>
          </p:nvGraphicFramePr>
          <p:xfrm>
            <a:off x="2511" y="1392"/>
            <a:ext cx="113" cy="134"/>
          </p:xfrm>
          <a:graphic>
            <a:graphicData uri="http://schemas.openxmlformats.org/presentationml/2006/ole">
              <p:oleObj spid="_x0000_s2061" name="Equation" r:id="rId7" imgW="139680" imgH="164880" progId="Equation.3">
                <p:embed/>
              </p:oleObj>
            </a:graphicData>
          </a:graphic>
        </p:graphicFrame>
        <p:graphicFrame>
          <p:nvGraphicFramePr>
            <p:cNvPr id="30" name="Object 27"/>
            <p:cNvGraphicFramePr>
              <a:graphicFrameLocks noChangeAspect="1"/>
            </p:cNvGraphicFramePr>
            <p:nvPr/>
          </p:nvGraphicFramePr>
          <p:xfrm>
            <a:off x="1099" y="432"/>
            <a:ext cx="124" cy="134"/>
          </p:xfrm>
          <a:graphic>
            <a:graphicData uri="http://schemas.openxmlformats.org/presentationml/2006/ole">
              <p:oleObj spid="_x0000_s2062" name="Equation" r:id="rId8" imgW="152280" imgH="164880" progId="Equation.3">
                <p:embed/>
              </p:oleObj>
            </a:graphicData>
          </a:graphic>
        </p:graphicFrame>
      </p:grpSp>
      <p:sp>
        <p:nvSpPr>
          <p:cNvPr id="34" name="Freeform 89"/>
          <p:cNvSpPr>
            <a:spLocks/>
          </p:cNvSpPr>
          <p:nvPr/>
        </p:nvSpPr>
        <p:spPr bwMode="auto">
          <a:xfrm>
            <a:off x="1574800" y="4700588"/>
            <a:ext cx="2251075" cy="566737"/>
          </a:xfrm>
          <a:custGeom>
            <a:avLst/>
            <a:gdLst>
              <a:gd name="T0" fmla="*/ 0 w 3545"/>
              <a:gd name="T1" fmla="*/ 2147483647 h 894"/>
              <a:gd name="T2" fmla="*/ 2147483647 w 3545"/>
              <a:gd name="T3" fmla="*/ 2147483647 h 894"/>
              <a:gd name="T4" fmla="*/ 2147483647 w 3545"/>
              <a:gd name="T5" fmla="*/ 2147483647 h 894"/>
              <a:gd name="T6" fmla="*/ 2147483647 w 3545"/>
              <a:gd name="T7" fmla="*/ 2147483647 h 894"/>
              <a:gd name="T8" fmla="*/ 2147483647 w 3545"/>
              <a:gd name="T9" fmla="*/ 2147483647 h 894"/>
              <a:gd name="T10" fmla="*/ 2147483647 w 3545"/>
              <a:gd name="T11" fmla="*/ 2147483647 h 89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45"/>
              <a:gd name="T19" fmla="*/ 0 h 894"/>
              <a:gd name="T20" fmla="*/ 3545 w 3545"/>
              <a:gd name="T21" fmla="*/ 894 h 89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45" h="894">
                <a:moveTo>
                  <a:pt x="0" y="655"/>
                </a:moveTo>
                <a:cubicBezTo>
                  <a:pt x="113" y="694"/>
                  <a:pt x="468" y="880"/>
                  <a:pt x="681" y="887"/>
                </a:cubicBezTo>
                <a:cubicBezTo>
                  <a:pt x="894" y="894"/>
                  <a:pt x="1028" y="840"/>
                  <a:pt x="1281" y="695"/>
                </a:cubicBezTo>
                <a:cubicBezTo>
                  <a:pt x="1534" y="550"/>
                  <a:pt x="1896" y="0"/>
                  <a:pt x="2201" y="15"/>
                </a:cubicBezTo>
                <a:cubicBezTo>
                  <a:pt x="2506" y="30"/>
                  <a:pt x="2889" y="703"/>
                  <a:pt x="3113" y="783"/>
                </a:cubicBezTo>
                <a:cubicBezTo>
                  <a:pt x="3337" y="863"/>
                  <a:pt x="3455" y="555"/>
                  <a:pt x="3545" y="495"/>
                </a:cubicBezTo>
              </a:path>
            </a:pathLst>
          </a:cu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5" name="Group 90"/>
          <p:cNvGrpSpPr>
            <a:grpSpLocks/>
          </p:cNvGrpSpPr>
          <p:nvPr/>
        </p:nvGrpSpPr>
        <p:grpSpPr bwMode="auto">
          <a:xfrm>
            <a:off x="2082800" y="5030788"/>
            <a:ext cx="482600" cy="900112"/>
            <a:chOff x="1232" y="744"/>
            <a:chExt cx="304" cy="567"/>
          </a:xfrm>
        </p:grpSpPr>
        <p:grpSp>
          <p:nvGrpSpPr>
            <p:cNvPr id="36" name="Group 91"/>
            <p:cNvGrpSpPr>
              <a:grpSpLocks/>
            </p:cNvGrpSpPr>
            <p:nvPr/>
          </p:nvGrpSpPr>
          <p:grpSpPr bwMode="auto">
            <a:xfrm>
              <a:off x="1257" y="744"/>
              <a:ext cx="279" cy="567"/>
              <a:chOff x="1257" y="744"/>
              <a:chExt cx="279" cy="567"/>
            </a:xfrm>
          </p:grpSpPr>
          <p:sp>
            <p:nvSpPr>
              <p:cNvPr id="38" name="Oval 92"/>
              <p:cNvSpPr>
                <a:spLocks noChangeArrowheads="1"/>
              </p:cNvSpPr>
              <p:nvPr/>
            </p:nvSpPr>
            <p:spPr bwMode="auto">
              <a:xfrm>
                <a:off x="1440" y="744"/>
                <a:ext cx="96" cy="96"/>
              </a:xfrm>
              <a:prstGeom prst="ellipse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765E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" name="Line 93"/>
              <p:cNvSpPr>
                <a:spLocks noChangeShapeType="1"/>
              </p:cNvSpPr>
              <p:nvPr/>
            </p:nvSpPr>
            <p:spPr bwMode="auto">
              <a:xfrm flipV="1">
                <a:off x="1257" y="768"/>
                <a:ext cx="231" cy="54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aphicFrame>
          <p:nvGraphicFramePr>
            <p:cNvPr id="37" name="Object 28"/>
            <p:cNvGraphicFramePr>
              <a:graphicFrameLocks noChangeAspect="1"/>
            </p:cNvGraphicFramePr>
            <p:nvPr/>
          </p:nvGraphicFramePr>
          <p:xfrm>
            <a:off x="1232" y="864"/>
            <a:ext cx="153" cy="260"/>
          </p:xfrm>
          <a:graphic>
            <a:graphicData uri="http://schemas.openxmlformats.org/presentationml/2006/ole">
              <p:oleObj spid="_x0000_s2063" name="Equation" r:id="rId9" imgW="126720" imgH="215640" progId="Equation.3">
                <p:embed/>
              </p:oleObj>
            </a:graphicData>
          </a:graphic>
        </p:graphicFrame>
      </p:grpSp>
      <p:grpSp>
        <p:nvGrpSpPr>
          <p:cNvPr id="40" name="Group 95"/>
          <p:cNvGrpSpPr>
            <a:grpSpLocks/>
          </p:cNvGrpSpPr>
          <p:nvPr/>
        </p:nvGrpSpPr>
        <p:grpSpPr bwMode="auto">
          <a:xfrm>
            <a:off x="2146300" y="4967288"/>
            <a:ext cx="1270000" cy="939800"/>
            <a:chOff x="1264" y="720"/>
            <a:chExt cx="800" cy="592"/>
          </a:xfrm>
        </p:grpSpPr>
        <p:grpSp>
          <p:nvGrpSpPr>
            <p:cNvPr id="41" name="Group 96"/>
            <p:cNvGrpSpPr>
              <a:grpSpLocks/>
            </p:cNvGrpSpPr>
            <p:nvPr/>
          </p:nvGrpSpPr>
          <p:grpSpPr bwMode="auto">
            <a:xfrm>
              <a:off x="1264" y="720"/>
              <a:ext cx="800" cy="592"/>
              <a:chOff x="1264" y="720"/>
              <a:chExt cx="800" cy="592"/>
            </a:xfrm>
          </p:grpSpPr>
          <p:sp>
            <p:nvSpPr>
              <p:cNvPr id="43" name="Oval 97"/>
              <p:cNvSpPr>
                <a:spLocks noChangeArrowheads="1"/>
              </p:cNvSpPr>
              <p:nvPr/>
            </p:nvSpPr>
            <p:spPr bwMode="auto">
              <a:xfrm>
                <a:off x="1968" y="720"/>
                <a:ext cx="96" cy="96"/>
              </a:xfrm>
              <a:prstGeom prst="ellipse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765E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4" name="Line 98"/>
              <p:cNvSpPr>
                <a:spLocks noChangeShapeType="1"/>
              </p:cNvSpPr>
              <p:nvPr/>
            </p:nvSpPr>
            <p:spPr bwMode="auto">
              <a:xfrm flipV="1">
                <a:off x="1264" y="768"/>
                <a:ext cx="752" cy="54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aphicFrame>
          <p:nvGraphicFramePr>
            <p:cNvPr id="42" name="Object 29"/>
            <p:cNvGraphicFramePr>
              <a:graphicFrameLocks noChangeAspect="1"/>
            </p:cNvGraphicFramePr>
            <p:nvPr/>
          </p:nvGraphicFramePr>
          <p:xfrm>
            <a:off x="1632" y="960"/>
            <a:ext cx="168" cy="260"/>
          </p:xfrm>
          <a:graphic>
            <a:graphicData uri="http://schemas.openxmlformats.org/presentationml/2006/ole">
              <p:oleObj spid="_x0000_s2064" name="Equation" r:id="rId10" imgW="139680" imgH="215640" progId="Equation.3">
                <p:embed/>
              </p:oleObj>
            </a:graphicData>
          </a:graphic>
        </p:graphicFrame>
      </p:grpSp>
      <p:grpSp>
        <p:nvGrpSpPr>
          <p:cNvPr id="45" name="Group 100"/>
          <p:cNvGrpSpPr>
            <a:grpSpLocks/>
          </p:cNvGrpSpPr>
          <p:nvPr/>
        </p:nvGrpSpPr>
        <p:grpSpPr bwMode="auto">
          <a:xfrm>
            <a:off x="2349500" y="4814888"/>
            <a:ext cx="1219200" cy="533400"/>
            <a:chOff x="1392" y="624"/>
            <a:chExt cx="768" cy="336"/>
          </a:xfrm>
        </p:grpSpPr>
        <p:sp>
          <p:nvSpPr>
            <p:cNvPr id="46" name="Line 101"/>
            <p:cNvSpPr>
              <a:spLocks noChangeShapeType="1"/>
            </p:cNvSpPr>
            <p:nvPr/>
          </p:nvSpPr>
          <p:spPr bwMode="auto">
            <a:xfrm>
              <a:off x="1488" y="768"/>
              <a:ext cx="52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47" name="Object 30"/>
            <p:cNvGraphicFramePr>
              <a:graphicFrameLocks noChangeAspect="1"/>
            </p:cNvGraphicFramePr>
            <p:nvPr/>
          </p:nvGraphicFramePr>
          <p:xfrm>
            <a:off x="1584" y="777"/>
            <a:ext cx="240" cy="183"/>
          </p:xfrm>
          <a:graphic>
            <a:graphicData uri="http://schemas.openxmlformats.org/presentationml/2006/ole">
              <p:oleObj spid="_x0000_s2065" name="Equation" r:id="rId11" imgW="215640" imgH="164880" progId="Equation.3">
                <p:embed/>
              </p:oleObj>
            </a:graphicData>
          </a:graphic>
        </p:graphicFrame>
        <p:graphicFrame>
          <p:nvGraphicFramePr>
            <p:cNvPr id="48" name="Object 31"/>
            <p:cNvGraphicFramePr>
              <a:graphicFrameLocks noChangeAspect="1"/>
            </p:cNvGraphicFramePr>
            <p:nvPr/>
          </p:nvGraphicFramePr>
          <p:xfrm>
            <a:off x="1392" y="624"/>
            <a:ext cx="96" cy="104"/>
          </p:xfrm>
          <a:graphic>
            <a:graphicData uri="http://schemas.openxmlformats.org/presentationml/2006/ole">
              <p:oleObj spid="_x0000_s2066" name="Equation" r:id="rId12" imgW="152280" imgH="164880" progId="Equation.3">
                <p:embed/>
              </p:oleObj>
            </a:graphicData>
          </a:graphic>
        </p:graphicFrame>
        <p:graphicFrame>
          <p:nvGraphicFramePr>
            <p:cNvPr id="49" name="Object 32"/>
            <p:cNvGraphicFramePr>
              <a:graphicFrameLocks noChangeAspect="1"/>
            </p:cNvGraphicFramePr>
            <p:nvPr/>
          </p:nvGraphicFramePr>
          <p:xfrm>
            <a:off x="2064" y="672"/>
            <a:ext cx="96" cy="104"/>
          </p:xfrm>
          <a:graphic>
            <a:graphicData uri="http://schemas.openxmlformats.org/presentationml/2006/ole">
              <p:oleObj spid="_x0000_s2067" name="Equation" r:id="rId13" imgW="152280" imgH="164880" progId="Equation.3">
                <p:embed/>
              </p:oleObj>
            </a:graphicData>
          </a:graphic>
        </p:graphicFrame>
      </p:grpSp>
      <p:graphicFrame>
        <p:nvGraphicFramePr>
          <p:cNvPr id="50" name="Object 33"/>
          <p:cNvGraphicFramePr>
            <a:graphicFrameLocks noChangeAspect="1"/>
          </p:cNvGraphicFramePr>
          <p:nvPr/>
        </p:nvGraphicFramePr>
        <p:xfrm>
          <a:off x="2730500" y="4572000"/>
          <a:ext cx="342900" cy="266700"/>
        </p:xfrm>
        <a:graphic>
          <a:graphicData uri="http://schemas.openxmlformats.org/presentationml/2006/ole">
            <p:oleObj spid="_x0000_s2068" name="Equation" r:id="rId14" imgW="228600" imgH="177480" progId="Equation.3">
              <p:embed/>
            </p:oleObj>
          </a:graphicData>
        </a:graphic>
      </p:graphicFrame>
      <p:grpSp>
        <p:nvGrpSpPr>
          <p:cNvPr id="51" name="Group 106"/>
          <p:cNvGrpSpPr>
            <a:grpSpLocks/>
          </p:cNvGrpSpPr>
          <p:nvPr/>
        </p:nvGrpSpPr>
        <p:grpSpPr bwMode="auto">
          <a:xfrm>
            <a:off x="4786313" y="5314950"/>
            <a:ext cx="482600" cy="900113"/>
            <a:chOff x="1232" y="744"/>
            <a:chExt cx="304" cy="567"/>
          </a:xfrm>
        </p:grpSpPr>
        <p:grpSp>
          <p:nvGrpSpPr>
            <p:cNvPr id="52" name="Group 107"/>
            <p:cNvGrpSpPr>
              <a:grpSpLocks/>
            </p:cNvGrpSpPr>
            <p:nvPr/>
          </p:nvGrpSpPr>
          <p:grpSpPr bwMode="auto">
            <a:xfrm>
              <a:off x="1257" y="744"/>
              <a:ext cx="279" cy="567"/>
              <a:chOff x="1257" y="744"/>
              <a:chExt cx="279" cy="567"/>
            </a:xfrm>
          </p:grpSpPr>
          <p:sp>
            <p:nvSpPr>
              <p:cNvPr id="54" name="Oval 108"/>
              <p:cNvSpPr>
                <a:spLocks noChangeArrowheads="1"/>
              </p:cNvSpPr>
              <p:nvPr/>
            </p:nvSpPr>
            <p:spPr bwMode="auto">
              <a:xfrm>
                <a:off x="1440" y="744"/>
                <a:ext cx="96" cy="96"/>
              </a:xfrm>
              <a:prstGeom prst="ellipse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765E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5" name="Line 109"/>
              <p:cNvSpPr>
                <a:spLocks noChangeShapeType="1"/>
              </p:cNvSpPr>
              <p:nvPr/>
            </p:nvSpPr>
            <p:spPr bwMode="auto">
              <a:xfrm flipV="1">
                <a:off x="1257" y="768"/>
                <a:ext cx="231" cy="543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aphicFrame>
          <p:nvGraphicFramePr>
            <p:cNvPr id="53" name="Object 34"/>
            <p:cNvGraphicFramePr>
              <a:graphicFrameLocks noChangeAspect="1"/>
            </p:cNvGraphicFramePr>
            <p:nvPr/>
          </p:nvGraphicFramePr>
          <p:xfrm>
            <a:off x="1232" y="864"/>
            <a:ext cx="153" cy="260"/>
          </p:xfrm>
          <a:graphic>
            <a:graphicData uri="http://schemas.openxmlformats.org/presentationml/2006/ole">
              <p:oleObj spid="_x0000_s2069" name="Equation" r:id="rId15" imgW="126720" imgH="215640" progId="Equation.3">
                <p:embed/>
              </p:oleObj>
            </a:graphicData>
          </a:graphic>
        </p:graphicFrame>
      </p:grpSp>
      <p:grpSp>
        <p:nvGrpSpPr>
          <p:cNvPr id="56" name="Group 111"/>
          <p:cNvGrpSpPr>
            <a:grpSpLocks/>
          </p:cNvGrpSpPr>
          <p:nvPr/>
        </p:nvGrpSpPr>
        <p:grpSpPr bwMode="auto">
          <a:xfrm>
            <a:off x="4849813" y="5264150"/>
            <a:ext cx="1270000" cy="939800"/>
            <a:chOff x="1264" y="720"/>
            <a:chExt cx="800" cy="592"/>
          </a:xfrm>
        </p:grpSpPr>
        <p:grpSp>
          <p:nvGrpSpPr>
            <p:cNvPr id="57" name="Group 112"/>
            <p:cNvGrpSpPr>
              <a:grpSpLocks/>
            </p:cNvGrpSpPr>
            <p:nvPr/>
          </p:nvGrpSpPr>
          <p:grpSpPr bwMode="auto">
            <a:xfrm>
              <a:off x="1264" y="720"/>
              <a:ext cx="800" cy="592"/>
              <a:chOff x="1264" y="720"/>
              <a:chExt cx="800" cy="592"/>
            </a:xfrm>
          </p:grpSpPr>
          <p:sp>
            <p:nvSpPr>
              <p:cNvPr id="59" name="Oval 113"/>
              <p:cNvSpPr>
                <a:spLocks noChangeArrowheads="1"/>
              </p:cNvSpPr>
              <p:nvPr/>
            </p:nvSpPr>
            <p:spPr bwMode="auto">
              <a:xfrm>
                <a:off x="1968" y="720"/>
                <a:ext cx="96" cy="96"/>
              </a:xfrm>
              <a:prstGeom prst="ellipse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765E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0" name="Line 114"/>
              <p:cNvSpPr>
                <a:spLocks noChangeShapeType="1"/>
              </p:cNvSpPr>
              <p:nvPr/>
            </p:nvSpPr>
            <p:spPr bwMode="auto">
              <a:xfrm flipV="1">
                <a:off x="1264" y="768"/>
                <a:ext cx="752" cy="544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sm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aphicFrame>
          <p:nvGraphicFramePr>
            <p:cNvPr id="58" name="Object 35"/>
            <p:cNvGraphicFramePr>
              <a:graphicFrameLocks noChangeAspect="1"/>
            </p:cNvGraphicFramePr>
            <p:nvPr/>
          </p:nvGraphicFramePr>
          <p:xfrm>
            <a:off x="1632" y="960"/>
            <a:ext cx="168" cy="260"/>
          </p:xfrm>
          <a:graphic>
            <a:graphicData uri="http://schemas.openxmlformats.org/presentationml/2006/ole">
              <p:oleObj spid="_x0000_s2070" name="Equation" r:id="rId16" imgW="139680" imgH="215640" progId="Equation.3">
                <p:embed/>
              </p:oleObj>
            </a:graphicData>
          </a:graphic>
        </p:graphicFrame>
      </p:grpSp>
      <p:grpSp>
        <p:nvGrpSpPr>
          <p:cNvPr id="61" name="Group 116"/>
          <p:cNvGrpSpPr>
            <a:grpSpLocks/>
          </p:cNvGrpSpPr>
          <p:nvPr/>
        </p:nvGrpSpPr>
        <p:grpSpPr bwMode="auto">
          <a:xfrm>
            <a:off x="5040313" y="4972050"/>
            <a:ext cx="1219200" cy="368300"/>
            <a:chOff x="3840" y="624"/>
            <a:chExt cx="768" cy="232"/>
          </a:xfrm>
        </p:grpSpPr>
        <p:sp>
          <p:nvSpPr>
            <p:cNvPr id="62" name="Line 117"/>
            <p:cNvSpPr>
              <a:spLocks noChangeShapeType="1"/>
            </p:cNvSpPr>
            <p:nvPr/>
          </p:nvSpPr>
          <p:spPr bwMode="auto">
            <a:xfrm>
              <a:off x="3936" y="848"/>
              <a:ext cx="52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63" name="Object 36"/>
            <p:cNvGraphicFramePr>
              <a:graphicFrameLocks noChangeAspect="1"/>
            </p:cNvGraphicFramePr>
            <p:nvPr/>
          </p:nvGraphicFramePr>
          <p:xfrm>
            <a:off x="4080" y="624"/>
            <a:ext cx="240" cy="183"/>
          </p:xfrm>
          <a:graphic>
            <a:graphicData uri="http://schemas.openxmlformats.org/presentationml/2006/ole">
              <p:oleObj spid="_x0000_s2071" name="Equation" r:id="rId17" imgW="215640" imgH="164880" progId="Equation.3">
                <p:embed/>
              </p:oleObj>
            </a:graphicData>
          </a:graphic>
        </p:graphicFrame>
        <p:graphicFrame>
          <p:nvGraphicFramePr>
            <p:cNvPr id="64" name="Object 37"/>
            <p:cNvGraphicFramePr>
              <a:graphicFrameLocks noChangeAspect="1"/>
            </p:cNvGraphicFramePr>
            <p:nvPr/>
          </p:nvGraphicFramePr>
          <p:xfrm>
            <a:off x="3840" y="704"/>
            <a:ext cx="96" cy="104"/>
          </p:xfrm>
          <a:graphic>
            <a:graphicData uri="http://schemas.openxmlformats.org/presentationml/2006/ole">
              <p:oleObj spid="_x0000_s2072" name="Equation" r:id="rId18" imgW="152280" imgH="164880" progId="Equation.3">
                <p:embed/>
              </p:oleObj>
            </a:graphicData>
          </a:graphic>
        </p:graphicFrame>
        <p:graphicFrame>
          <p:nvGraphicFramePr>
            <p:cNvPr id="65" name="Object 38"/>
            <p:cNvGraphicFramePr>
              <a:graphicFrameLocks noChangeAspect="1"/>
            </p:cNvGraphicFramePr>
            <p:nvPr/>
          </p:nvGraphicFramePr>
          <p:xfrm>
            <a:off x="4512" y="752"/>
            <a:ext cx="96" cy="104"/>
          </p:xfrm>
          <a:graphic>
            <a:graphicData uri="http://schemas.openxmlformats.org/presentationml/2006/ole">
              <p:oleObj spid="_x0000_s2073" name="Equation" r:id="rId19" imgW="152280" imgH="164880" progId="Equation.3">
                <p:embed/>
              </p:oleObj>
            </a:graphicData>
          </a:graphic>
        </p:graphicFrame>
      </p:grpSp>
      <p:sp>
        <p:nvSpPr>
          <p:cNvPr id="66" name="Line 122"/>
          <p:cNvSpPr>
            <a:spLocks noChangeShapeType="1"/>
          </p:cNvSpPr>
          <p:nvPr/>
        </p:nvSpPr>
        <p:spPr bwMode="auto">
          <a:xfrm>
            <a:off x="5167313" y="5340350"/>
            <a:ext cx="457200" cy="3175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7" name="Group 124"/>
          <p:cNvGrpSpPr>
            <a:grpSpLocks/>
          </p:cNvGrpSpPr>
          <p:nvPr/>
        </p:nvGrpSpPr>
        <p:grpSpPr bwMode="auto">
          <a:xfrm>
            <a:off x="5572125" y="5357813"/>
            <a:ext cx="3225800" cy="620712"/>
            <a:chOff x="3672" y="864"/>
            <a:chExt cx="2032" cy="391"/>
          </a:xfrm>
        </p:grpSpPr>
        <p:sp>
          <p:nvSpPr>
            <p:cNvPr id="68" name="Line 125"/>
            <p:cNvSpPr>
              <a:spLocks noChangeShapeType="1"/>
            </p:cNvSpPr>
            <p:nvPr/>
          </p:nvSpPr>
          <p:spPr bwMode="auto">
            <a:xfrm flipV="1">
              <a:off x="3672" y="864"/>
              <a:ext cx="280" cy="192"/>
            </a:xfrm>
            <a:prstGeom prst="line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69" name="Object 40"/>
            <p:cNvGraphicFramePr>
              <a:graphicFrameLocks noChangeAspect="1"/>
            </p:cNvGraphicFramePr>
            <p:nvPr/>
          </p:nvGraphicFramePr>
          <p:xfrm>
            <a:off x="3897" y="999"/>
            <a:ext cx="1807" cy="256"/>
          </p:xfrm>
          <a:graphic>
            <a:graphicData uri="http://schemas.openxmlformats.org/presentationml/2006/ole">
              <p:oleObj spid="_x0000_s2074" name="公式" r:id="rId20" imgW="1790640" imgH="253800" progId="Equation.3">
                <p:embed/>
              </p:oleObj>
            </a:graphicData>
          </a:graphic>
        </p:graphicFrame>
      </p:grpSp>
      <p:sp>
        <p:nvSpPr>
          <p:cNvPr id="70" name="Rectangle 7"/>
          <p:cNvSpPr>
            <a:spLocks noChangeArrowheads="1"/>
          </p:cNvSpPr>
          <p:nvPr/>
        </p:nvSpPr>
        <p:spPr bwMode="auto">
          <a:xfrm>
            <a:off x="5000625" y="3857625"/>
            <a:ext cx="3429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>
                <a:solidFill>
                  <a:srgbClr val="000000"/>
                </a:solidFill>
                <a:ea typeface="黑体" pitchFamily="49" charset="-122"/>
              </a:rPr>
              <a:t>在△</a:t>
            </a:r>
            <a:r>
              <a:rPr lang="en-US" altLang="zh-CN" sz="2400" b="1">
                <a:solidFill>
                  <a:srgbClr val="000000"/>
                </a:solidFill>
                <a:ea typeface="黑体" pitchFamily="49" charset="-122"/>
              </a:rPr>
              <a:t>t  →0</a:t>
            </a:r>
            <a:r>
              <a:rPr lang="zh-CN" altLang="en-US" sz="2400" b="1">
                <a:solidFill>
                  <a:srgbClr val="000000"/>
                </a:solidFill>
                <a:ea typeface="黑体" pitchFamily="49" charset="-122"/>
              </a:rPr>
              <a:t>时，             </a:t>
            </a:r>
          </a:p>
        </p:txBody>
      </p:sp>
      <p:graphicFrame>
        <p:nvGraphicFramePr>
          <p:cNvPr id="71" name="Object 41"/>
          <p:cNvGraphicFramePr>
            <a:graphicFrameLocks noChangeAspect="1"/>
          </p:cNvGraphicFramePr>
          <p:nvPr/>
        </p:nvGraphicFramePr>
        <p:xfrm>
          <a:off x="6929438" y="3786188"/>
          <a:ext cx="1447800" cy="622300"/>
        </p:xfrm>
        <a:graphic>
          <a:graphicData uri="http://schemas.openxmlformats.org/presentationml/2006/ole">
            <p:oleObj spid="_x0000_s2075" r:id="rId21" imgW="609336" imgH="266584" progId="Equation.3">
              <p:embed/>
            </p:oleObj>
          </a:graphicData>
        </a:graphic>
      </p:graphicFrame>
      <p:graphicFrame>
        <p:nvGraphicFramePr>
          <p:cNvPr id="72" name="Object 42"/>
          <p:cNvGraphicFramePr>
            <a:graphicFrameLocks noChangeAspect="1"/>
          </p:cNvGraphicFramePr>
          <p:nvPr/>
        </p:nvGraphicFramePr>
        <p:xfrm>
          <a:off x="6929438" y="4357688"/>
          <a:ext cx="1447800" cy="663575"/>
        </p:xfrm>
        <a:graphic>
          <a:graphicData uri="http://schemas.openxmlformats.org/presentationml/2006/ole">
            <p:oleObj spid="_x0000_s2076" r:id="rId22" imgW="545626" imgH="253780" progId="Equation.3">
              <p:embed/>
            </p:oleObj>
          </a:graphicData>
        </a:graphic>
      </p:graphicFrame>
      <p:sp>
        <p:nvSpPr>
          <p:cNvPr id="73" name="Rectangle 21"/>
          <p:cNvSpPr>
            <a:spLocks noChangeArrowheads="1"/>
          </p:cNvSpPr>
          <p:nvPr/>
        </p:nvSpPr>
        <p:spPr bwMode="auto">
          <a:xfrm>
            <a:off x="5572125" y="4357688"/>
            <a:ext cx="11795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>
                <a:solidFill>
                  <a:srgbClr val="000000"/>
                </a:solidFill>
                <a:ea typeface="黑体" pitchFamily="49" charset="-122"/>
              </a:rPr>
              <a:t>但仍是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4" grpId="0"/>
      <p:bldP spid="148487" grpId="0"/>
      <p:bldP spid="148491" grpId="0"/>
      <p:bldP spid="148511" grpId="0"/>
      <p:bldP spid="34" grpId="0" animBg="1"/>
      <p:bldP spid="70" grpId="0" autoUpdateAnimBg="0"/>
      <p:bldP spid="7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93" name="Rectangle 13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500034" y="714356"/>
            <a:ext cx="7500962" cy="52322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0" dirty="0">
                <a:latin typeface="Times New Roman" pitchFamily="18" charset="0"/>
              </a:rPr>
              <a:t>(5)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itchFamily="18" charset="0"/>
              </a:rPr>
              <a:t>速度</a:t>
            </a:r>
            <a:r>
              <a:rPr lang="zh-CN" altLang="en-US" sz="2800" i="0" dirty="0">
                <a:latin typeface="Times New Roman" pitchFamily="18" charset="0"/>
              </a:rPr>
              <a:t>：质点</a:t>
            </a:r>
            <a:r>
              <a:rPr lang="zh-CN" altLang="en-US" sz="2800" i="0" dirty="0" smtClean="0">
                <a:latin typeface="Times New Roman" pitchFamily="18" charset="0"/>
              </a:rPr>
              <a:t>位矢对</a:t>
            </a:r>
            <a:r>
              <a:rPr lang="zh-CN" altLang="en-US" sz="2800" i="0" dirty="0">
                <a:latin typeface="Times New Roman" pitchFamily="18" charset="0"/>
              </a:rPr>
              <a:t>时间的一阶导数称为速度 </a:t>
            </a:r>
          </a:p>
        </p:txBody>
      </p:sp>
      <p:sp>
        <p:nvSpPr>
          <p:cNvPr id="148498" name="Rectangle 1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48499" name="Object 19"/>
          <p:cNvGraphicFramePr>
            <a:graphicFrameLocks noChangeAspect="1"/>
          </p:cNvGraphicFramePr>
          <p:nvPr/>
        </p:nvGraphicFramePr>
        <p:xfrm>
          <a:off x="7786710" y="571480"/>
          <a:ext cx="838200" cy="723900"/>
        </p:xfrm>
        <a:graphic>
          <a:graphicData uri="http://schemas.openxmlformats.org/presentationml/2006/ole">
            <p:oleObj spid="_x0000_s6149" name="公式" r:id="rId4" imgW="838080" imgH="723600" progId="Equation.3">
              <p:embed/>
            </p:oleObj>
          </a:graphicData>
        </a:graphic>
      </p:graphicFrame>
      <p:sp>
        <p:nvSpPr>
          <p:cNvPr id="148500" name="Text Box 20"/>
          <p:cNvSpPr txBox="1">
            <a:spLocks noChangeArrowheads="1"/>
          </p:cNvSpPr>
          <p:nvPr/>
        </p:nvSpPr>
        <p:spPr bwMode="auto">
          <a:xfrm>
            <a:off x="571472" y="1500174"/>
            <a:ext cx="3000396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i="0" dirty="0">
                <a:latin typeface="Times New Roman" pitchFamily="18" charset="0"/>
              </a:rPr>
              <a:t>在直角坐标系中 </a:t>
            </a:r>
          </a:p>
        </p:txBody>
      </p:sp>
      <p:sp>
        <p:nvSpPr>
          <p:cNvPr id="148502" name="Rectangle 2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48503" name="Object 23"/>
          <p:cNvGraphicFramePr>
            <a:graphicFrameLocks noChangeAspect="1"/>
          </p:cNvGraphicFramePr>
          <p:nvPr/>
        </p:nvGraphicFramePr>
        <p:xfrm>
          <a:off x="3071802" y="1500174"/>
          <a:ext cx="2349500" cy="444500"/>
        </p:xfrm>
        <a:graphic>
          <a:graphicData uri="http://schemas.openxmlformats.org/presentationml/2006/ole">
            <p:oleObj spid="_x0000_s6150" name="公式" r:id="rId5" imgW="2349360" imgH="444240" progId="Equation.3">
              <p:embed/>
            </p:oleObj>
          </a:graphicData>
        </a:graphic>
      </p:graphicFrame>
      <p:graphicFrame>
        <p:nvGraphicFramePr>
          <p:cNvPr id="148505" name="Object 25"/>
          <p:cNvGraphicFramePr>
            <a:graphicFrameLocks noChangeAspect="1"/>
          </p:cNvGraphicFramePr>
          <p:nvPr/>
        </p:nvGraphicFramePr>
        <p:xfrm>
          <a:off x="5572132" y="1357298"/>
          <a:ext cx="2374900" cy="723900"/>
        </p:xfrm>
        <a:graphic>
          <a:graphicData uri="http://schemas.openxmlformats.org/presentationml/2006/ole">
            <p:oleObj spid="_x0000_s6151" name="公式" r:id="rId6" imgW="2374560" imgH="723600" progId="Equation.3">
              <p:embed/>
            </p:oleObj>
          </a:graphicData>
        </a:graphic>
      </p:graphicFrame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123977" y="2206627"/>
            <a:ext cx="2232025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i="0" dirty="0"/>
              <a:t>在自然坐标中 </a:t>
            </a:r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/>
        </p:nvGraphicFramePr>
        <p:xfrm>
          <a:off x="3214678" y="2071678"/>
          <a:ext cx="1041400" cy="723900"/>
        </p:xfrm>
        <a:graphic>
          <a:graphicData uri="http://schemas.openxmlformats.org/presentationml/2006/ole">
            <p:oleObj spid="_x0000_s6153" name="公式" r:id="rId7" imgW="1041120" imgH="723600" progId="Equation.3">
              <p:embed/>
            </p:oleObj>
          </a:graphicData>
        </a:graphic>
      </p:graphicFrame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123977" y="3060702"/>
            <a:ext cx="5040312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i="0" dirty="0"/>
              <a:t>速度的大小称为速率，速率是标量 </a:t>
            </a:r>
          </a:p>
        </p:txBody>
      </p:sp>
      <p:graphicFrame>
        <p:nvGraphicFramePr>
          <p:cNvPr id="22" name="Object 11"/>
          <p:cNvGraphicFramePr>
            <a:graphicFrameLocks noChangeAspect="1"/>
          </p:cNvGraphicFramePr>
          <p:nvPr/>
        </p:nvGraphicFramePr>
        <p:xfrm>
          <a:off x="5929322" y="2928934"/>
          <a:ext cx="2044700" cy="787400"/>
        </p:xfrm>
        <a:graphic>
          <a:graphicData uri="http://schemas.openxmlformats.org/presentationml/2006/ole">
            <p:oleObj spid="_x0000_s6154" name="公式" r:id="rId8" imgW="2044440" imgH="787320" progId="Equation.3">
              <p:embed/>
            </p:oleObj>
          </a:graphicData>
        </a:graphic>
      </p:graphicFrame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857250" y="3929063"/>
            <a:ext cx="162718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chemeClr val="accent2"/>
                </a:solidFill>
                <a:latin typeface="宋体" pitchFamily="2" charset="-122"/>
              </a:rPr>
              <a:t>平均速度</a:t>
            </a:r>
          </a:p>
        </p:txBody>
      </p:sp>
      <p:graphicFrame>
        <p:nvGraphicFramePr>
          <p:cNvPr id="24" name="Object 9"/>
          <p:cNvGraphicFramePr>
            <a:graphicFrameLocks noChangeAspect="1"/>
          </p:cNvGraphicFramePr>
          <p:nvPr/>
        </p:nvGraphicFramePr>
        <p:xfrm>
          <a:off x="2643188" y="3857625"/>
          <a:ext cx="1066800" cy="866775"/>
        </p:xfrm>
        <a:graphic>
          <a:graphicData uri="http://schemas.openxmlformats.org/presentationml/2006/ole">
            <p:oleObj spid="_x0000_s6155" r:id="rId9" imgW="558558" imgH="444307" progId="Equation.3">
              <p:embed/>
            </p:oleObj>
          </a:graphicData>
        </a:graphic>
      </p:graphicFrame>
      <p:graphicFrame>
        <p:nvGraphicFramePr>
          <p:cNvPr id="25" name="Object 10"/>
          <p:cNvGraphicFramePr>
            <a:graphicFrameLocks noChangeAspect="1"/>
          </p:cNvGraphicFramePr>
          <p:nvPr/>
        </p:nvGraphicFramePr>
        <p:xfrm>
          <a:off x="2571750" y="4857750"/>
          <a:ext cx="990600" cy="815975"/>
        </p:xfrm>
        <a:graphic>
          <a:graphicData uri="http://schemas.openxmlformats.org/presentationml/2006/ole">
            <p:oleObj spid="_x0000_s6156" r:id="rId10" imgW="533169" imgH="444307" progId="Equation.3">
              <p:embed/>
            </p:oleObj>
          </a:graphicData>
        </a:graphic>
      </p:graphicFrame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57250" y="4929188"/>
            <a:ext cx="180816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solidFill>
                  <a:schemeClr val="accent2"/>
                </a:solidFill>
                <a:latin typeface="宋体" pitchFamily="2" charset="-122"/>
              </a:rPr>
              <a:t>平均速率 </a:t>
            </a:r>
          </a:p>
        </p:txBody>
      </p:sp>
      <p:grpSp>
        <p:nvGrpSpPr>
          <p:cNvPr id="27" name="Group 7"/>
          <p:cNvGrpSpPr>
            <a:grpSpLocks/>
          </p:cNvGrpSpPr>
          <p:nvPr/>
        </p:nvGrpSpPr>
        <p:grpSpPr bwMode="auto">
          <a:xfrm>
            <a:off x="4000500" y="4429125"/>
            <a:ext cx="3352800" cy="615950"/>
            <a:chOff x="470" y="192"/>
            <a:chExt cx="2112" cy="388"/>
          </a:xfrm>
        </p:grpSpPr>
        <p:graphicFrame>
          <p:nvGraphicFramePr>
            <p:cNvPr id="28" name="Object 11"/>
            <p:cNvGraphicFramePr>
              <a:graphicFrameLocks noChangeAspect="1"/>
            </p:cNvGraphicFramePr>
            <p:nvPr/>
          </p:nvGraphicFramePr>
          <p:xfrm>
            <a:off x="1910" y="192"/>
            <a:ext cx="672" cy="388"/>
          </p:xfrm>
          <a:graphic>
            <a:graphicData uri="http://schemas.openxmlformats.org/presentationml/2006/ole">
              <p:oleObj spid="_x0000_s6157" r:id="rId11" imgW="469696" imgH="266584" progId="Equation.3">
                <p:embed/>
              </p:oleObj>
            </a:graphicData>
          </a:graphic>
        </p:graphicFrame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470" y="205"/>
              <a:ext cx="12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ea typeface="黑体" pitchFamily="49" charset="-122"/>
                </a:rPr>
                <a:t>在一般情况下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8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8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8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6" grpId="0"/>
      <p:bldP spid="148500" grpId="0"/>
      <p:bldP spid="19" grpId="0"/>
      <p:bldP spid="21" grpId="0"/>
      <p:bldP spid="23" grpId="0" autoUpdateAnimBg="0"/>
      <p:bldP spid="2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9516" name="Text Box 12"/>
          <p:cNvSpPr txBox="1">
            <a:spLocks noChangeArrowheads="1"/>
          </p:cNvSpPr>
          <p:nvPr/>
        </p:nvSpPr>
        <p:spPr bwMode="auto">
          <a:xfrm>
            <a:off x="571472" y="642918"/>
            <a:ext cx="8312150" cy="954107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marL="1519238" indent="-1519238" algn="l">
              <a:spcBef>
                <a:spcPct val="50000"/>
              </a:spcBef>
            </a:pPr>
            <a:r>
              <a:rPr lang="en-US" altLang="zh-CN" sz="2800" i="0" dirty="0">
                <a:latin typeface="Times New Roman" pitchFamily="18" charset="0"/>
              </a:rPr>
              <a:t>(6) 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itchFamily="18" charset="0"/>
              </a:rPr>
              <a:t>加速度</a:t>
            </a:r>
            <a:r>
              <a:rPr lang="en-US" altLang="zh-CN" sz="2800" i="0" dirty="0">
                <a:latin typeface="Times New Roman" pitchFamily="18" charset="0"/>
              </a:rPr>
              <a:t>: </a:t>
            </a:r>
            <a:r>
              <a:rPr lang="zh-CN" altLang="en-US" sz="2800" i="0" dirty="0">
                <a:latin typeface="Times New Roman" pitchFamily="18" charset="0"/>
              </a:rPr>
              <a:t>质点运动速度对时间的一阶导数或位移</a:t>
            </a:r>
            <a:r>
              <a:rPr lang="zh-CN" altLang="en-US" sz="2800" i="0" dirty="0"/>
              <a:t>对时间的二阶导数</a:t>
            </a:r>
            <a:r>
              <a:rPr lang="zh-CN" altLang="en-US" sz="2800" dirty="0"/>
              <a:t> </a:t>
            </a:r>
          </a:p>
        </p:txBody>
      </p:sp>
      <p:graphicFrame>
        <p:nvGraphicFramePr>
          <p:cNvPr id="149519" name="Object 15"/>
          <p:cNvGraphicFramePr>
            <a:graphicFrameLocks noChangeAspect="1"/>
          </p:cNvGraphicFramePr>
          <p:nvPr/>
        </p:nvGraphicFramePr>
        <p:xfrm>
          <a:off x="2928926" y="1657699"/>
          <a:ext cx="1928826" cy="890227"/>
        </p:xfrm>
        <a:graphic>
          <a:graphicData uri="http://schemas.openxmlformats.org/presentationml/2006/ole">
            <p:oleObj spid="_x0000_s3076" name="公式" r:id="rId3" imgW="1650960" imgH="761760" progId="Equation.3">
              <p:embed/>
            </p:oleObj>
          </a:graphicData>
        </a:graphic>
      </p:graphicFrame>
      <p:sp>
        <p:nvSpPr>
          <p:cNvPr id="149520" name="Text Box 16"/>
          <p:cNvSpPr txBox="1">
            <a:spLocks noChangeArrowheads="1"/>
          </p:cNvSpPr>
          <p:nvPr/>
        </p:nvSpPr>
        <p:spPr bwMode="auto">
          <a:xfrm>
            <a:off x="714348" y="2714620"/>
            <a:ext cx="2376487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i="0" dirty="0"/>
              <a:t>在直角坐标系中 </a:t>
            </a:r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9524" name="Rectangle 20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49525" name="Object 21"/>
          <p:cNvGraphicFramePr>
            <a:graphicFrameLocks noChangeAspect="1"/>
          </p:cNvGraphicFramePr>
          <p:nvPr/>
        </p:nvGraphicFramePr>
        <p:xfrm>
          <a:off x="2857488" y="3500438"/>
          <a:ext cx="2908300" cy="762000"/>
        </p:xfrm>
        <a:graphic>
          <a:graphicData uri="http://schemas.openxmlformats.org/presentationml/2006/ole">
            <p:oleObj spid="_x0000_s3077" name="公式" r:id="rId4" imgW="2908080" imgH="761760" progId="Equation.3">
              <p:embed/>
            </p:oleObj>
          </a:graphicData>
        </a:graphic>
      </p:graphicFrame>
      <p:graphicFrame>
        <p:nvGraphicFramePr>
          <p:cNvPr id="149526" name="Object 22"/>
          <p:cNvGraphicFramePr>
            <a:graphicFrameLocks noChangeAspect="1"/>
          </p:cNvGraphicFramePr>
          <p:nvPr/>
        </p:nvGraphicFramePr>
        <p:xfrm>
          <a:off x="3000364" y="2857496"/>
          <a:ext cx="2727101" cy="515938"/>
        </p:xfrm>
        <a:graphic>
          <a:graphicData uri="http://schemas.openxmlformats.org/presentationml/2006/ole">
            <p:oleObj spid="_x0000_s3078" name="公式" r:id="rId5" imgW="2349360" imgH="444240" progId="Equation.3">
              <p:embed/>
            </p:oleObj>
          </a:graphicData>
        </a:graphic>
      </p:graphicFrame>
      <p:sp>
        <p:nvSpPr>
          <p:cNvPr id="149528" name="Text Box 24"/>
          <p:cNvSpPr txBox="1">
            <a:spLocks noChangeArrowheads="1"/>
          </p:cNvSpPr>
          <p:nvPr/>
        </p:nvSpPr>
        <p:spPr bwMode="auto">
          <a:xfrm>
            <a:off x="714348" y="4429132"/>
            <a:ext cx="2089150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i="0" dirty="0"/>
              <a:t>在自然坐标中 </a:t>
            </a:r>
          </a:p>
        </p:txBody>
      </p:sp>
      <p:graphicFrame>
        <p:nvGraphicFramePr>
          <p:cNvPr id="149529" name="Object 25"/>
          <p:cNvGraphicFramePr>
            <a:graphicFrameLocks noChangeAspect="1"/>
          </p:cNvGraphicFramePr>
          <p:nvPr/>
        </p:nvGraphicFramePr>
        <p:xfrm>
          <a:off x="2928926" y="4286256"/>
          <a:ext cx="4323648" cy="1000132"/>
        </p:xfrm>
        <a:graphic>
          <a:graphicData uri="http://schemas.openxmlformats.org/presentationml/2006/ole">
            <p:oleObj spid="_x0000_s3079" name="公式" r:id="rId6" imgW="3568680" imgH="825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9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9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9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9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6" grpId="0"/>
      <p:bldP spid="149520" grpId="0"/>
      <p:bldP spid="1495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4633" name="Text Box 9"/>
          <p:cNvSpPr txBox="1">
            <a:spLocks noChangeArrowheads="1"/>
          </p:cNvSpPr>
          <p:nvPr/>
        </p:nvSpPr>
        <p:spPr bwMode="auto">
          <a:xfrm>
            <a:off x="338138" y="692150"/>
            <a:ext cx="4392612" cy="52322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i="0" dirty="0">
                <a:latin typeface="Times New Roman" pitchFamily="18" charset="0"/>
              </a:rPr>
              <a:t>2. </a:t>
            </a:r>
            <a:r>
              <a:rPr lang="zh-CN" altLang="en-US" sz="2800" b="1" i="0" dirty="0">
                <a:latin typeface="Times New Roman" pitchFamily="18" charset="0"/>
              </a:rPr>
              <a:t>常见的几种运动形式 </a:t>
            </a:r>
          </a:p>
        </p:txBody>
      </p:sp>
      <p:sp>
        <p:nvSpPr>
          <p:cNvPr id="154634" name="Text Box 10"/>
          <p:cNvSpPr txBox="1">
            <a:spLocks noChangeArrowheads="1"/>
          </p:cNvSpPr>
          <p:nvPr/>
        </p:nvSpPr>
        <p:spPr bwMode="auto">
          <a:xfrm>
            <a:off x="611188" y="1243013"/>
            <a:ext cx="3960812" cy="52322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0" dirty="0">
                <a:latin typeface="Times New Roman" pitchFamily="18" charset="0"/>
              </a:rPr>
              <a:t>(1)</a:t>
            </a:r>
            <a:r>
              <a:rPr lang="zh-CN" altLang="en-US" sz="2800" i="0" dirty="0">
                <a:latin typeface="Times New Roman" pitchFamily="18" charset="0"/>
              </a:rPr>
              <a:t>匀加速直线运动：</a:t>
            </a:r>
          </a:p>
        </p:txBody>
      </p:sp>
      <p:sp>
        <p:nvSpPr>
          <p:cNvPr id="154636" name="Rectangle 12"/>
          <p:cNvSpPr>
            <a:spLocks noChangeArrowheads="1"/>
          </p:cNvSpPr>
          <p:nvPr/>
        </p:nvSpPr>
        <p:spPr bwMode="auto">
          <a:xfrm>
            <a:off x="0" y="298608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4638" name="Text Box 14"/>
          <p:cNvSpPr txBox="1">
            <a:spLocks noChangeArrowheads="1"/>
          </p:cNvSpPr>
          <p:nvPr/>
        </p:nvSpPr>
        <p:spPr bwMode="auto">
          <a:xfrm>
            <a:off x="611188" y="3548063"/>
            <a:ext cx="2952750" cy="52322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0" dirty="0">
                <a:latin typeface="Times New Roman" pitchFamily="18" charset="0"/>
              </a:rPr>
              <a:t>(2)</a:t>
            </a:r>
            <a:r>
              <a:rPr lang="zh-CN" altLang="en-US" sz="2800" i="0" dirty="0">
                <a:latin typeface="Times New Roman" pitchFamily="18" charset="0"/>
              </a:rPr>
              <a:t>抛体运动： </a:t>
            </a:r>
          </a:p>
        </p:txBody>
      </p:sp>
      <p:sp>
        <p:nvSpPr>
          <p:cNvPr id="154640" name="Rectangle 16"/>
          <p:cNvSpPr>
            <a:spLocks noChangeArrowheads="1"/>
          </p:cNvSpPr>
          <p:nvPr/>
        </p:nvSpPr>
        <p:spPr bwMode="auto">
          <a:xfrm>
            <a:off x="0" y="298608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4642" name="Object 18"/>
          <p:cNvGraphicFramePr>
            <a:graphicFrameLocks noChangeAspect="1"/>
          </p:cNvGraphicFramePr>
          <p:nvPr/>
        </p:nvGraphicFramePr>
        <p:xfrm>
          <a:off x="3708400" y="1308100"/>
          <a:ext cx="2362200" cy="1689100"/>
        </p:xfrm>
        <a:graphic>
          <a:graphicData uri="http://schemas.openxmlformats.org/presentationml/2006/ole">
            <p:oleObj spid="_x0000_s4098" name="公式" r:id="rId3" imgW="2361960" imgH="1688760" progId="Equation.3">
              <p:embed/>
            </p:oleObj>
          </a:graphicData>
        </a:graphic>
      </p:graphicFrame>
      <p:graphicFrame>
        <p:nvGraphicFramePr>
          <p:cNvPr id="154643" name="Object 19"/>
          <p:cNvGraphicFramePr>
            <a:graphicFrameLocks noChangeAspect="1"/>
          </p:cNvGraphicFramePr>
          <p:nvPr/>
        </p:nvGraphicFramePr>
        <p:xfrm>
          <a:off x="2484438" y="4076700"/>
          <a:ext cx="5664200" cy="2133600"/>
        </p:xfrm>
        <a:graphic>
          <a:graphicData uri="http://schemas.openxmlformats.org/presentationml/2006/ole">
            <p:oleObj spid="_x0000_s4099" name="公式" r:id="rId4" imgW="5663880" imgH="213336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5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4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4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4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4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3" grpId="0"/>
      <p:bldP spid="154634" grpId="0"/>
      <p:bldP spid="1546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565150" y="404813"/>
            <a:ext cx="5400675" cy="52322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i="0" dirty="0">
                <a:latin typeface="Times New Roman" pitchFamily="18" charset="0"/>
              </a:rPr>
              <a:t>(3) </a:t>
            </a:r>
            <a:r>
              <a:rPr lang="zh-CN" altLang="en-US" sz="2800" i="0" dirty="0">
                <a:latin typeface="Times New Roman" pitchFamily="18" charset="0"/>
              </a:rPr>
              <a:t>圆周运动的角量描述：</a:t>
            </a:r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982663" y="908050"/>
            <a:ext cx="1439862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i="0" dirty="0"/>
              <a:t>角位置： </a:t>
            </a:r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982663" y="1484313"/>
            <a:ext cx="1512887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i="0" dirty="0"/>
              <a:t>角位移： </a:t>
            </a:r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982663" y="2205038"/>
            <a:ext cx="1727200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i="0" dirty="0"/>
              <a:t>角速度： </a:t>
            </a:r>
          </a:p>
        </p:txBody>
      </p:sp>
      <p:sp>
        <p:nvSpPr>
          <p:cNvPr id="155657" name="Text Box 9"/>
          <p:cNvSpPr txBox="1">
            <a:spLocks noChangeArrowheads="1"/>
          </p:cNvSpPr>
          <p:nvPr/>
        </p:nvSpPr>
        <p:spPr bwMode="auto">
          <a:xfrm>
            <a:off x="982663" y="3025775"/>
            <a:ext cx="1800225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i="0" dirty="0"/>
              <a:t>角加速度</a:t>
            </a:r>
            <a:r>
              <a:rPr lang="en-US" altLang="zh-CN" sz="2400" i="0" dirty="0"/>
              <a:t>: </a:t>
            </a:r>
          </a:p>
        </p:txBody>
      </p:sp>
      <p:sp>
        <p:nvSpPr>
          <p:cNvPr id="155658" name="Text Box 10"/>
          <p:cNvSpPr txBox="1">
            <a:spLocks noChangeArrowheads="1"/>
          </p:cNvSpPr>
          <p:nvPr/>
        </p:nvSpPr>
        <p:spPr bwMode="auto">
          <a:xfrm>
            <a:off x="982663" y="4003675"/>
            <a:ext cx="2447925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i="0" dirty="0"/>
              <a:t>法向加速度： </a:t>
            </a:r>
          </a:p>
        </p:txBody>
      </p:sp>
      <p:sp>
        <p:nvSpPr>
          <p:cNvPr id="155659" name="Text Box 11"/>
          <p:cNvSpPr txBox="1">
            <a:spLocks noChangeArrowheads="1"/>
          </p:cNvSpPr>
          <p:nvPr/>
        </p:nvSpPr>
        <p:spPr bwMode="auto">
          <a:xfrm>
            <a:off x="982663" y="4795838"/>
            <a:ext cx="2159000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i="0" dirty="0"/>
              <a:t>切向加速度： </a:t>
            </a:r>
          </a:p>
        </p:txBody>
      </p:sp>
      <p:sp>
        <p:nvSpPr>
          <p:cNvPr id="155661" name="Rectangle 1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5662" name="Object 14"/>
          <p:cNvGraphicFramePr>
            <a:graphicFrameLocks noChangeAspect="1"/>
          </p:cNvGraphicFramePr>
          <p:nvPr/>
        </p:nvGraphicFramePr>
        <p:xfrm>
          <a:off x="3128963" y="1006475"/>
          <a:ext cx="977900" cy="342900"/>
        </p:xfrm>
        <a:graphic>
          <a:graphicData uri="http://schemas.openxmlformats.org/presentationml/2006/ole">
            <p:oleObj spid="_x0000_s5122" name="公式" r:id="rId3" imgW="977760" imgH="342720" progId="Equation.3">
              <p:embed/>
            </p:oleObj>
          </a:graphicData>
        </a:graphic>
      </p:graphicFrame>
      <p:sp>
        <p:nvSpPr>
          <p:cNvPr id="155664" name="Rectangle 1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5665" name="Object 17"/>
          <p:cNvGraphicFramePr>
            <a:graphicFrameLocks noChangeAspect="1"/>
          </p:cNvGraphicFramePr>
          <p:nvPr/>
        </p:nvGraphicFramePr>
        <p:xfrm>
          <a:off x="2882900" y="1522413"/>
          <a:ext cx="2565400" cy="342900"/>
        </p:xfrm>
        <a:graphic>
          <a:graphicData uri="http://schemas.openxmlformats.org/presentationml/2006/ole">
            <p:oleObj spid="_x0000_s5123" name="公式" r:id="rId4" imgW="2565360" imgH="342720" progId="Equation.3">
              <p:embed/>
            </p:oleObj>
          </a:graphicData>
        </a:graphic>
      </p:graphicFrame>
      <p:sp>
        <p:nvSpPr>
          <p:cNvPr id="155667" name="Rectangle 1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5670" name="Rectangle 22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5671" name="Object 23"/>
          <p:cNvGraphicFramePr>
            <a:graphicFrameLocks noChangeAspect="1"/>
          </p:cNvGraphicFramePr>
          <p:nvPr/>
        </p:nvGraphicFramePr>
        <p:xfrm>
          <a:off x="2786050" y="2928934"/>
          <a:ext cx="1690698" cy="785818"/>
        </p:xfrm>
        <a:graphic>
          <a:graphicData uri="http://schemas.openxmlformats.org/presentationml/2006/ole">
            <p:oleObj spid="_x0000_s5124" name="公式" r:id="rId5" imgW="901440" imgH="419040" progId="Equation.3">
              <p:embed/>
            </p:oleObj>
          </a:graphicData>
        </a:graphic>
      </p:graphicFrame>
      <p:sp>
        <p:nvSpPr>
          <p:cNvPr id="155673" name="Rectangle 2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5674" name="Object 26"/>
          <p:cNvGraphicFramePr>
            <a:graphicFrameLocks noChangeAspect="1"/>
          </p:cNvGraphicFramePr>
          <p:nvPr/>
        </p:nvGraphicFramePr>
        <p:xfrm>
          <a:off x="2998788" y="3817938"/>
          <a:ext cx="1778000" cy="762000"/>
        </p:xfrm>
        <a:graphic>
          <a:graphicData uri="http://schemas.openxmlformats.org/presentationml/2006/ole">
            <p:oleObj spid="_x0000_s5125" name="公式" r:id="rId6" imgW="1777680" imgH="761760" progId="Equation.3">
              <p:embed/>
            </p:oleObj>
          </a:graphicData>
        </a:graphic>
      </p:graphicFrame>
      <p:sp>
        <p:nvSpPr>
          <p:cNvPr id="155676" name="Rectangle 2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5677" name="Object 29"/>
          <p:cNvGraphicFramePr>
            <a:graphicFrameLocks noChangeAspect="1"/>
          </p:cNvGraphicFramePr>
          <p:nvPr/>
        </p:nvGraphicFramePr>
        <p:xfrm>
          <a:off x="3000364" y="4572008"/>
          <a:ext cx="1627428" cy="720718"/>
        </p:xfrm>
        <a:graphic>
          <a:graphicData uri="http://schemas.openxmlformats.org/presentationml/2006/ole">
            <p:oleObj spid="_x0000_s5126" name="公式" r:id="rId7" imgW="888840" imgH="393480" progId="Equation.3">
              <p:embed/>
            </p:oleObj>
          </a:graphicData>
        </a:graphic>
      </p:graphicFrame>
      <p:sp>
        <p:nvSpPr>
          <p:cNvPr id="155678" name="Text Box 30"/>
          <p:cNvSpPr txBox="1">
            <a:spLocks noChangeArrowheads="1"/>
          </p:cNvSpPr>
          <p:nvPr/>
        </p:nvSpPr>
        <p:spPr bwMode="auto">
          <a:xfrm>
            <a:off x="4941888" y="4003675"/>
            <a:ext cx="2087562" cy="369332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i="0" dirty="0">
                <a:solidFill>
                  <a:srgbClr val="FF0000"/>
                </a:solidFill>
              </a:rPr>
              <a:t>（指向圆心）</a:t>
            </a:r>
          </a:p>
        </p:txBody>
      </p:sp>
      <p:sp>
        <p:nvSpPr>
          <p:cNvPr id="155679" name="Rectangle 31"/>
          <p:cNvSpPr>
            <a:spLocks noChangeArrowheads="1"/>
          </p:cNvSpPr>
          <p:nvPr/>
        </p:nvSpPr>
        <p:spPr bwMode="auto">
          <a:xfrm>
            <a:off x="4941888" y="4839772"/>
            <a:ext cx="1800493" cy="369332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zh-CN" altLang="en-US" i="0" dirty="0">
                <a:solidFill>
                  <a:srgbClr val="FF0000"/>
                </a:solidFill>
              </a:rPr>
              <a:t>（沿切线方向）</a:t>
            </a:r>
          </a:p>
        </p:txBody>
      </p:sp>
      <p:graphicFrame>
        <p:nvGraphicFramePr>
          <p:cNvPr id="155681" name="Object 33"/>
          <p:cNvGraphicFramePr>
            <a:graphicFrameLocks noChangeAspect="1"/>
          </p:cNvGraphicFramePr>
          <p:nvPr/>
        </p:nvGraphicFramePr>
        <p:xfrm>
          <a:off x="3070225" y="1998663"/>
          <a:ext cx="1435100" cy="723900"/>
        </p:xfrm>
        <a:graphic>
          <a:graphicData uri="http://schemas.openxmlformats.org/presentationml/2006/ole">
            <p:oleObj spid="_x0000_s5127" name="公式" r:id="rId8" imgW="1434960" imgH="723600" progId="Equation.3">
              <p:embed/>
            </p:oleObj>
          </a:graphicData>
        </a:graphic>
      </p:graphicFrame>
      <p:sp>
        <p:nvSpPr>
          <p:cNvPr id="155685" name="Rectangle 37"/>
          <p:cNvSpPr>
            <a:spLocks noChangeArrowheads="1"/>
          </p:cNvSpPr>
          <p:nvPr/>
        </p:nvSpPr>
        <p:spPr bwMode="auto">
          <a:xfrm>
            <a:off x="323850" y="5381338"/>
            <a:ext cx="4698722" cy="58477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altLang="zh-CN" sz="3200" b="1" i="0" dirty="0">
                <a:latin typeface="Times New Roman" pitchFamily="18" charset="0"/>
                <a:ea typeface="宋体" pitchFamily="2" charset="-122"/>
              </a:rPr>
              <a:t>3. </a:t>
            </a:r>
            <a:r>
              <a:rPr lang="zh-CN" altLang="en-US" sz="3200" b="1" i="0" dirty="0">
                <a:latin typeface="Times New Roman" pitchFamily="18" charset="0"/>
                <a:ea typeface="宋体" pitchFamily="2" charset="-122"/>
              </a:rPr>
              <a:t>相对运动和伽利略变换</a:t>
            </a:r>
          </a:p>
        </p:txBody>
      </p:sp>
      <p:sp>
        <p:nvSpPr>
          <p:cNvPr id="155686" name="Rectangle 38"/>
          <p:cNvSpPr>
            <a:spLocks noChangeArrowheads="1"/>
          </p:cNvSpPr>
          <p:nvPr/>
        </p:nvSpPr>
        <p:spPr bwMode="auto">
          <a:xfrm>
            <a:off x="923925" y="5962650"/>
            <a:ext cx="7920038" cy="530225"/>
          </a:xfrm>
          <a:prstGeom prst="rect">
            <a:avLst/>
          </a:prstGeom>
          <a:noFill/>
          <a:ln w="28575" algn="ctr">
            <a:noFill/>
            <a:miter lim="800000"/>
            <a:headEnd/>
            <a:tailEnd type="none" w="med" len="lg"/>
          </a:ln>
          <a:effectLst/>
        </p:spPr>
        <p:txBody>
          <a:bodyPr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i="0">
                <a:solidFill>
                  <a:schemeClr val="bg1"/>
                </a:solidFill>
                <a:latin typeface="Times New Roman" pitchFamily="18" charset="0"/>
              </a:rPr>
              <a:t>伽利略速度变换式</a:t>
            </a:r>
            <a:r>
              <a:rPr lang="en-US" altLang="zh-CN" i="0">
                <a:solidFill>
                  <a:schemeClr val="bg1"/>
                </a:solidFill>
                <a:latin typeface="Times New Roman" pitchFamily="18" charset="0"/>
              </a:rPr>
              <a:t>:</a:t>
            </a:r>
          </a:p>
        </p:txBody>
      </p:sp>
      <p:graphicFrame>
        <p:nvGraphicFramePr>
          <p:cNvPr id="155687" name="Object 39"/>
          <p:cNvGraphicFramePr>
            <a:graphicFrameLocks/>
          </p:cNvGraphicFramePr>
          <p:nvPr/>
        </p:nvGraphicFramePr>
        <p:xfrm>
          <a:off x="5214942" y="5500702"/>
          <a:ext cx="1428760" cy="500066"/>
        </p:xfrm>
        <a:graphic>
          <a:graphicData uri="http://schemas.openxmlformats.org/presentationml/2006/ole">
            <p:oleObj spid="_x0000_s5128" name="公式" r:id="rId9" imgW="1180800" imgH="29196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5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5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5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5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5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5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5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5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5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55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5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5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7" dur="1000"/>
                                        <p:tgtEl>
                                          <p:spTgt spid="155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155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3" grpId="0"/>
      <p:bldP spid="155654" grpId="0"/>
      <p:bldP spid="155655" grpId="0"/>
      <p:bldP spid="155656" grpId="0"/>
      <p:bldP spid="155657" grpId="0"/>
      <p:bldP spid="155658" grpId="0"/>
      <p:bldP spid="155659" grpId="0"/>
      <p:bldP spid="155678" grpId="0"/>
      <p:bldP spid="155679" grpId="0"/>
      <p:bldP spid="155685" grpId="0"/>
      <p:bldP spid="1556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142875"/>
            <a:ext cx="8229600" cy="928688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200" dirty="0">
                <a:solidFill>
                  <a:srgbClr val="FF0000"/>
                </a:solidFill>
                <a:latin typeface="华文中宋" pitchFamily="2" charset="-122"/>
                <a:ea typeface="华文中宋" pitchFamily="2" charset="-122"/>
              </a:rPr>
              <a:t>重点掌握</a:t>
            </a:r>
            <a:r>
              <a:rPr lang="zh-CN" altLang="en-US" sz="4000" dirty="0"/>
              <a:t>：</a:t>
            </a:r>
            <a:r>
              <a:rPr kumimoji="1" lang="zh-CN" altLang="en-US" sz="32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运动学的两类基本问题</a:t>
            </a:r>
            <a:r>
              <a:rPr kumimoji="1" lang="zh-CN" altLang="en-US" sz="3200" dirty="0"/>
              <a:t> </a:t>
            </a:r>
          </a:p>
        </p:txBody>
      </p:sp>
      <p:sp>
        <p:nvSpPr>
          <p:cNvPr id="717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00063" y="1285875"/>
            <a:ext cx="8435975" cy="3886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30000"/>
              </a:lnSpc>
            </a:pPr>
            <a:r>
              <a:rPr kumimoji="1" lang="zh-CN" altLang="en-US" b="1" dirty="0" smtClean="0">
                <a:solidFill>
                  <a:srgbClr val="008000"/>
                </a:solidFill>
                <a:latin typeface="宋体" pitchFamily="2" charset="-122"/>
                <a:ea typeface="宋体" pitchFamily="2" charset="-122"/>
              </a:rPr>
              <a:t>第一类：已知质点的运动方程，求速度和加速度。</a:t>
            </a:r>
            <a:r>
              <a:rPr kumimoji="1" lang="zh-CN" altLang="en-US" b="1" u="sng" dirty="0" smtClean="0">
                <a:latin typeface="宋体" pitchFamily="2" charset="-122"/>
                <a:ea typeface="宋体" pitchFamily="2" charset="-122"/>
              </a:rPr>
              <a:t>求导法</a:t>
            </a:r>
          </a:p>
          <a:p>
            <a:pPr eaLnBrk="1" hangingPunct="1">
              <a:lnSpc>
                <a:spcPct val="130000"/>
              </a:lnSpc>
            </a:pPr>
            <a:endParaRPr kumimoji="1" lang="en-US" altLang="zh-CN" b="1" dirty="0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130000"/>
              </a:lnSpc>
            </a:pPr>
            <a:r>
              <a:rPr kumimoji="1" lang="zh-CN" altLang="en-US" b="1" dirty="0" smtClean="0">
                <a:solidFill>
                  <a:srgbClr val="008000"/>
                </a:solidFill>
                <a:latin typeface="宋体" pitchFamily="2" charset="-122"/>
                <a:ea typeface="宋体" pitchFamily="2" charset="-122"/>
              </a:rPr>
              <a:t>第二类：已知速度或加速度以及初始条件，求质点的运动方程。</a:t>
            </a:r>
            <a:r>
              <a:rPr kumimoji="1" lang="zh-CN" altLang="en-US" b="1" u="sng" dirty="0" smtClean="0">
                <a:latin typeface="宋体" pitchFamily="2" charset="-122"/>
                <a:ea typeface="宋体" pitchFamily="2" charset="-122"/>
              </a:rPr>
              <a:t>积分法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3643313" y="2071688"/>
          <a:ext cx="1143000" cy="981075"/>
        </p:xfrm>
        <a:graphic>
          <a:graphicData uri="http://schemas.openxmlformats.org/presentationml/2006/ole">
            <p:oleObj spid="_x0000_s8194" name="Equation" r:id="rId3" imgW="457200" imgH="393480" progId="Equation.3">
              <p:embed/>
            </p:oleObj>
          </a:graphicData>
        </a:graphic>
      </p:graphicFrame>
      <p:graphicFrame>
        <p:nvGraphicFramePr>
          <p:cNvPr id="7171" name="Object 5"/>
          <p:cNvGraphicFramePr>
            <a:graphicFrameLocks noChangeAspect="1"/>
          </p:cNvGraphicFramePr>
          <p:nvPr/>
        </p:nvGraphicFramePr>
        <p:xfrm>
          <a:off x="5143500" y="2071688"/>
          <a:ext cx="1143000" cy="958850"/>
        </p:xfrm>
        <a:graphic>
          <a:graphicData uri="http://schemas.openxmlformats.org/presentationml/2006/ole">
            <p:oleObj spid="_x0000_s8195" name="Equation" r:id="rId4" imgW="469800" imgH="393480" progId="Equation.3">
              <p:embed/>
            </p:oleObj>
          </a:graphicData>
        </a:graphic>
      </p:graphicFrame>
      <p:graphicFrame>
        <p:nvGraphicFramePr>
          <p:cNvPr id="7172" name="Object 6"/>
          <p:cNvGraphicFramePr>
            <a:graphicFrameLocks noChangeAspect="1"/>
          </p:cNvGraphicFramePr>
          <p:nvPr/>
        </p:nvGraphicFramePr>
        <p:xfrm>
          <a:off x="7000875" y="2000250"/>
          <a:ext cx="990600" cy="990600"/>
        </p:xfrm>
        <a:graphic>
          <a:graphicData uri="http://schemas.openxmlformats.org/presentationml/2006/ole">
            <p:oleObj spid="_x0000_s8196" name="Equation" r:id="rId5" imgW="419040" imgH="419040" progId="Equation.3">
              <p:embed/>
            </p:oleObj>
          </a:graphicData>
        </a:graphic>
      </p:graphicFrame>
      <p:graphicFrame>
        <p:nvGraphicFramePr>
          <p:cNvPr id="7173" name="Object 7"/>
          <p:cNvGraphicFramePr>
            <a:graphicFrameLocks noChangeAspect="1"/>
          </p:cNvGraphicFramePr>
          <p:nvPr/>
        </p:nvGraphicFramePr>
        <p:xfrm>
          <a:off x="1611313" y="4735513"/>
          <a:ext cx="1905000" cy="709612"/>
        </p:xfrm>
        <a:graphic>
          <a:graphicData uri="http://schemas.openxmlformats.org/presentationml/2006/ole">
            <p:oleObj spid="_x0000_s8197" name="Equation" r:id="rId6" imgW="749160" imgH="279360" progId="Equation.3">
              <p:embed/>
            </p:oleObj>
          </a:graphicData>
        </a:graphic>
      </p:graphicFrame>
      <p:graphicFrame>
        <p:nvGraphicFramePr>
          <p:cNvPr id="7174" name="Object 8"/>
          <p:cNvGraphicFramePr>
            <a:graphicFrameLocks noChangeAspect="1"/>
          </p:cNvGraphicFramePr>
          <p:nvPr/>
        </p:nvGraphicFramePr>
        <p:xfrm>
          <a:off x="4354513" y="4735513"/>
          <a:ext cx="1873250" cy="709612"/>
        </p:xfrm>
        <a:graphic>
          <a:graphicData uri="http://schemas.openxmlformats.org/presentationml/2006/ole">
            <p:oleObj spid="_x0000_s8198" name="Equation" r:id="rId7" imgW="736560" imgH="279360" progId="Equation.3">
              <p:embed/>
            </p:oleObj>
          </a:graphicData>
        </a:graphic>
      </p:graphicFrame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33400" y="5516563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此类问题必须已知初始条件！并且矢量积分要投影后做！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291</Words>
  <Application>Microsoft Office PowerPoint</Application>
  <PresentationFormat>全屏显示(4:3)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流畅</vt:lpstr>
      <vt:lpstr>Microsoft 公式 3.0</vt:lpstr>
      <vt:lpstr>第一章 质点运动学小结</vt:lpstr>
      <vt:lpstr>幻灯片 2</vt:lpstr>
      <vt:lpstr>幻灯片 3</vt:lpstr>
      <vt:lpstr>幻灯片 4</vt:lpstr>
      <vt:lpstr>幻灯片 5</vt:lpstr>
      <vt:lpstr>幻灯片 6</vt:lpstr>
      <vt:lpstr>幻灯片 7</vt:lpstr>
      <vt:lpstr>重点掌握：运动学的两类基本问题 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3</cp:revision>
  <dcterms:created xsi:type="dcterms:W3CDTF">2019-03-10T07:36:39Z</dcterms:created>
  <dcterms:modified xsi:type="dcterms:W3CDTF">2019-03-10T07:58:27Z</dcterms:modified>
</cp:coreProperties>
</file>